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9" r:id="rId1"/>
  </p:sldMasterIdLst>
  <p:sldIdLst>
    <p:sldId id="259" r:id="rId2"/>
    <p:sldId id="257" r:id="rId3"/>
    <p:sldId id="258" r:id="rId4"/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A9D"/>
    <a:srgbClr val="EA9362"/>
    <a:srgbClr val="2C4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625837-833F-439D-9BA7-5049BF47B5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0801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8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4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625837-833F-439D-9BA7-5049BF47B5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41626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18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278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92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3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625837-833F-439D-9BA7-5049BF47B5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3663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625837-833F-439D-9BA7-5049BF47B5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408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5625837-833F-439D-9BA7-5049BF47B5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67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0" r:id="rId1"/>
    <p:sldLayoutId id="2147485601" r:id="rId2"/>
    <p:sldLayoutId id="2147485602" r:id="rId3"/>
    <p:sldLayoutId id="2147485603" r:id="rId4"/>
    <p:sldLayoutId id="2147485604" r:id="rId5"/>
    <p:sldLayoutId id="2147485605" r:id="rId6"/>
    <p:sldLayoutId id="2147485606" r:id="rId7"/>
    <p:sldLayoutId id="2147485607" r:id="rId8"/>
    <p:sldLayoutId id="2147485608" r:id="rId9"/>
    <p:sldLayoutId id="2147485609" r:id="rId10"/>
    <p:sldLayoutId id="214748561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1275F-765B-48DA-B35B-3683DF9C3D9F}"/>
              </a:ext>
            </a:extLst>
          </p:cNvPr>
          <p:cNvSpPr/>
          <p:nvPr/>
        </p:nvSpPr>
        <p:spPr>
          <a:xfrm>
            <a:off x="1336484" y="1235755"/>
            <a:ext cx="630718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EA9362"/>
                </a:solidFill>
                <a:latin typeface="Open Sans" panose="020B0606030504020204" pitchFamily="34" charset="0"/>
              </a:rPr>
              <a:t>Online English plus Life Skills for Teenagers aged 13-17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2C4255"/>
                </a:solidFill>
                <a:effectLst/>
                <a:latin typeface="Open Sans" panose="020B0606030504020204" pitchFamily="34" charset="0"/>
              </a:rPr>
              <a:t>Example </a:t>
            </a:r>
            <a:r>
              <a:rPr lang="en-GB" sz="14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Timetable – Week One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96AA9D"/>
                </a:solidFill>
                <a:latin typeface="Open Sans" panose="020B0606030504020204" pitchFamily="34" charset="0"/>
              </a:rPr>
              <a:t>How to be a good teenager</a:t>
            </a:r>
            <a:endParaRPr lang="en-GB" sz="1400" b="1" kern="0" dirty="0">
              <a:solidFill>
                <a:srgbClr val="96AA9D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281581-0044-4A10-B505-B4C9B14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533" y="232895"/>
            <a:ext cx="1551390" cy="77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74B21-7915-416A-AE90-15BF11AA9094}"/>
              </a:ext>
            </a:extLst>
          </p:cNvPr>
          <p:cNvSpPr/>
          <p:nvPr/>
        </p:nvSpPr>
        <p:spPr>
          <a:xfrm>
            <a:off x="2653977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C06B1-250C-41B6-86E9-25FEF115556C}"/>
              </a:ext>
            </a:extLst>
          </p:cNvPr>
          <p:cNvSpPr/>
          <p:nvPr/>
        </p:nvSpPr>
        <p:spPr>
          <a:xfrm>
            <a:off x="4273438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7282B-429A-49EF-9F4E-52C440D6FC15}"/>
              </a:ext>
            </a:extLst>
          </p:cNvPr>
          <p:cNvSpPr/>
          <p:nvPr/>
        </p:nvSpPr>
        <p:spPr>
          <a:xfrm>
            <a:off x="5892899" y="2262386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91C08E-B0E6-4AD3-BC98-2D518FB00480}"/>
              </a:ext>
            </a:extLst>
          </p:cNvPr>
          <p:cNvSpPr/>
          <p:nvPr/>
        </p:nvSpPr>
        <p:spPr>
          <a:xfrm>
            <a:off x="7514543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C5924-8F77-4751-B6A8-28AC62724DAF}"/>
              </a:ext>
            </a:extLst>
          </p:cNvPr>
          <p:cNvSpPr/>
          <p:nvPr/>
        </p:nvSpPr>
        <p:spPr>
          <a:xfrm>
            <a:off x="9131820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94A655-C6FF-47A7-AF44-94CB6F4C35AF}"/>
              </a:ext>
            </a:extLst>
          </p:cNvPr>
          <p:cNvSpPr/>
          <p:nvPr/>
        </p:nvSpPr>
        <p:spPr>
          <a:xfrm>
            <a:off x="1336485" y="2969330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Language lesson 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D1B1A8-BD8D-4793-8C4E-32EA05CEB00A}"/>
              </a:ext>
            </a:extLst>
          </p:cNvPr>
          <p:cNvSpPr/>
          <p:nvPr/>
        </p:nvSpPr>
        <p:spPr>
          <a:xfrm>
            <a:off x="1336485" y="4057341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</a:t>
            </a:r>
          </a:p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616DDE-FBEF-4DBD-A469-9E703E8F4AB5}"/>
              </a:ext>
            </a:extLst>
          </p:cNvPr>
          <p:cNvSpPr/>
          <p:nvPr/>
        </p:nvSpPr>
        <p:spPr>
          <a:xfrm>
            <a:off x="2662038" y="297187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A105EE-C355-434C-9837-F474F0A77CB1}"/>
              </a:ext>
            </a:extLst>
          </p:cNvPr>
          <p:cNvSpPr/>
          <p:nvPr/>
        </p:nvSpPr>
        <p:spPr>
          <a:xfrm>
            <a:off x="2653977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F0E359-72F7-40E0-B08F-70ED3BE2984B}"/>
              </a:ext>
            </a:extLst>
          </p:cNvPr>
          <p:cNvSpPr/>
          <p:nvPr/>
        </p:nvSpPr>
        <p:spPr>
          <a:xfrm>
            <a:off x="4273438" y="296490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04DC1A-DABB-45F1-B6C2-4BC7C66C9AB6}"/>
              </a:ext>
            </a:extLst>
          </p:cNvPr>
          <p:cNvSpPr/>
          <p:nvPr/>
        </p:nvSpPr>
        <p:spPr>
          <a:xfrm>
            <a:off x="5892899" y="296489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3F729B-8355-44D9-98EF-91E6DA1C92A9}"/>
              </a:ext>
            </a:extLst>
          </p:cNvPr>
          <p:cNvSpPr/>
          <p:nvPr/>
        </p:nvSpPr>
        <p:spPr>
          <a:xfrm>
            <a:off x="7514543" y="296489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2B0C4-6B6B-4FB3-AD58-ACB156049609}"/>
              </a:ext>
            </a:extLst>
          </p:cNvPr>
          <p:cNvSpPr/>
          <p:nvPr/>
        </p:nvSpPr>
        <p:spPr>
          <a:xfrm>
            <a:off x="9131820" y="297187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CC3BBA-C22C-42E6-9648-27A0A6946830}"/>
              </a:ext>
            </a:extLst>
          </p:cNvPr>
          <p:cNvSpPr/>
          <p:nvPr/>
        </p:nvSpPr>
        <p:spPr>
          <a:xfrm>
            <a:off x="4273438" y="4058015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6FD1A8-7D05-4D70-B509-0D4F8C09BD49}"/>
              </a:ext>
            </a:extLst>
          </p:cNvPr>
          <p:cNvSpPr/>
          <p:nvPr/>
        </p:nvSpPr>
        <p:spPr>
          <a:xfrm>
            <a:off x="5892899" y="405949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4E5FD-CEDC-48E2-9671-972F26FA6E15}"/>
              </a:ext>
            </a:extLst>
          </p:cNvPr>
          <p:cNvSpPr/>
          <p:nvPr/>
        </p:nvSpPr>
        <p:spPr>
          <a:xfrm>
            <a:off x="7514543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119ABF-1E47-415B-9DD2-E4C84DB0EFF7}"/>
              </a:ext>
            </a:extLst>
          </p:cNvPr>
          <p:cNvSpPr/>
          <p:nvPr/>
        </p:nvSpPr>
        <p:spPr>
          <a:xfrm>
            <a:off x="9131820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D75EF86-52D4-4B9E-A20A-6D45FAFDD4EC}"/>
              </a:ext>
            </a:extLst>
          </p:cNvPr>
          <p:cNvSpPr/>
          <p:nvPr/>
        </p:nvSpPr>
        <p:spPr>
          <a:xfrm>
            <a:off x="2650171" y="5074365"/>
            <a:ext cx="7956771" cy="337995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003ADE-F3EB-4453-AB6F-45533CCA7545}"/>
              </a:ext>
            </a:extLst>
          </p:cNvPr>
          <p:cNvSpPr txBox="1"/>
          <p:nvPr/>
        </p:nvSpPr>
        <p:spPr>
          <a:xfrm>
            <a:off x="2640331" y="2980528"/>
            <a:ext cx="15185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Why sleep? Why stay awake? The science and art of sleeping</a:t>
            </a:r>
          </a:p>
          <a:p>
            <a:pPr algn="ctr"/>
            <a:r>
              <a:rPr lang="en-GB" sz="1000" dirty="0">
                <a:latin typeface="Open Sans" panose="020B0606030504020204"/>
              </a:rPr>
              <a:t>Vocabulary – sleep</a:t>
            </a:r>
          </a:p>
          <a:p>
            <a:pPr algn="ctr"/>
            <a:r>
              <a:rPr lang="en-GB" sz="1000" dirty="0">
                <a:latin typeface="Open Sans" panose="020B0606030504020204"/>
              </a:rPr>
              <a:t>Skills - listening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7C4AC0-8DE3-4226-B37C-9E4533D17BA2}"/>
              </a:ext>
            </a:extLst>
          </p:cNvPr>
          <p:cNvSpPr txBox="1"/>
          <p:nvPr/>
        </p:nvSpPr>
        <p:spPr>
          <a:xfrm>
            <a:off x="2778978" y="4238668"/>
            <a:ext cx="122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How to organise a teenage life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7C5D47-81D6-4B7C-B296-3F406BD0B771}"/>
              </a:ext>
            </a:extLst>
          </p:cNvPr>
          <p:cNvSpPr/>
          <p:nvPr/>
        </p:nvSpPr>
        <p:spPr>
          <a:xfrm>
            <a:off x="4247776" y="2971878"/>
            <a:ext cx="1500893" cy="90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Addicted to video games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Grammar – third conditional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speaking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FD4394-FF00-44AC-A327-5E6634AB5E59}"/>
              </a:ext>
            </a:extLst>
          </p:cNvPr>
          <p:cNvSpPr/>
          <p:nvPr/>
        </p:nvSpPr>
        <p:spPr>
          <a:xfrm>
            <a:off x="4271254" y="4265164"/>
            <a:ext cx="1459807" cy="67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Can addiction ever be good?</a:t>
            </a:r>
          </a:p>
          <a:p>
            <a:pPr algn="ctr"/>
            <a:endParaRPr lang="en-GB" sz="1000" dirty="0">
              <a:latin typeface="Open Sans" panose="020B060603050402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015A5F-3B60-4936-9716-9309151444EE}"/>
              </a:ext>
            </a:extLst>
          </p:cNvPr>
          <p:cNvSpPr/>
          <p:nvPr/>
        </p:nvSpPr>
        <p:spPr>
          <a:xfrm>
            <a:off x="5846254" y="3088791"/>
            <a:ext cx="1583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Love and relationships</a:t>
            </a:r>
          </a:p>
          <a:p>
            <a:pPr algn="ctr"/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idioms</a:t>
            </a:r>
          </a:p>
          <a:p>
            <a:pPr algn="ctr"/>
            <a:r>
              <a:rPr lang="en-GB" sz="1000" dirty="0">
                <a:latin typeface="Open Sans" panose="020B0606030504020204"/>
                <a:cs typeface="Times New Roman" panose="02020603050405020304" pitchFamily="18" charset="0"/>
              </a:rPr>
              <a:t>Skills – reading</a:t>
            </a:r>
            <a:endParaRPr lang="en-GB" sz="1000" dirty="0">
              <a:latin typeface="Open Sans" panose="020B0606030504020204"/>
            </a:endParaRPr>
          </a:p>
          <a:p>
            <a:pPr algn="ctr"/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F7A33B-426C-44CC-A470-000F128CBFC8}"/>
              </a:ext>
            </a:extLst>
          </p:cNvPr>
          <p:cNvSpPr/>
          <p:nvPr/>
        </p:nvSpPr>
        <p:spPr>
          <a:xfrm>
            <a:off x="5993910" y="4196107"/>
            <a:ext cx="1289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How to know if someone is attracted to you</a:t>
            </a:r>
          </a:p>
          <a:p>
            <a:pPr>
              <a:lnSpc>
                <a:spcPts val="1200"/>
              </a:lnSpc>
            </a:pPr>
            <a:endParaRPr lang="en-GB" sz="10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33713E-1CAB-47B4-927F-AD31EFA8B459}"/>
              </a:ext>
            </a:extLst>
          </p:cNvPr>
          <p:cNvSpPr/>
          <p:nvPr/>
        </p:nvSpPr>
        <p:spPr>
          <a:xfrm>
            <a:off x="7469320" y="3002601"/>
            <a:ext cx="15836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How to choose a university and course</a:t>
            </a:r>
          </a:p>
          <a:p>
            <a:pPr algn="ctr"/>
            <a:endParaRPr lang="en-GB" sz="10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- education Skills - listening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85EF1F-45C9-4A26-8CCD-73DD7B8F9087}"/>
              </a:ext>
            </a:extLst>
          </p:cNvPr>
          <p:cNvSpPr/>
          <p:nvPr/>
        </p:nvSpPr>
        <p:spPr>
          <a:xfrm>
            <a:off x="7508307" y="4179622"/>
            <a:ext cx="14739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Is emotional intelligence the highest intelligence?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A2A249-690F-4815-9BF9-41A16C7D8242}"/>
              </a:ext>
            </a:extLst>
          </p:cNvPr>
          <p:cNvSpPr/>
          <p:nvPr/>
        </p:nvSpPr>
        <p:spPr>
          <a:xfrm>
            <a:off x="8982262" y="2916723"/>
            <a:ext cx="1773386" cy="90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Jobs and career paths</a:t>
            </a:r>
          </a:p>
          <a:p>
            <a:pPr algn="ctr">
              <a:lnSpc>
                <a:spcPct val="107000"/>
              </a:lnSpc>
            </a:pPr>
            <a:endParaRPr lang="en-GB" sz="10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Grammar – future perfect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– speaking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A63B13-7090-4C23-90FB-50DBE44AE37F}"/>
              </a:ext>
            </a:extLst>
          </p:cNvPr>
          <p:cNvSpPr/>
          <p:nvPr/>
        </p:nvSpPr>
        <p:spPr>
          <a:xfrm>
            <a:off x="9175090" y="4224602"/>
            <a:ext cx="1387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Present your guide to being a good teenager</a:t>
            </a:r>
          </a:p>
        </p:txBody>
      </p:sp>
    </p:spTree>
    <p:extLst>
      <p:ext uri="{BB962C8B-B14F-4D97-AF65-F5344CB8AC3E}">
        <p14:creationId xmlns:p14="http://schemas.microsoft.com/office/powerpoint/2010/main" val="51049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1275F-765B-48DA-B35B-3683DF9C3D9F}"/>
              </a:ext>
            </a:extLst>
          </p:cNvPr>
          <p:cNvSpPr/>
          <p:nvPr/>
        </p:nvSpPr>
        <p:spPr>
          <a:xfrm>
            <a:off x="1336485" y="1235755"/>
            <a:ext cx="63160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EA9362"/>
                </a:solidFill>
                <a:latin typeface="Open Sans" panose="020B0606030504020204" pitchFamily="34" charset="0"/>
              </a:rPr>
              <a:t>Online English plus Life Skills for Teenagers aged 13-17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2C4255"/>
                </a:solidFill>
                <a:effectLst/>
                <a:latin typeface="Open Sans" panose="020B0606030504020204" pitchFamily="34" charset="0"/>
              </a:rPr>
              <a:t>Example </a:t>
            </a:r>
            <a:r>
              <a:rPr lang="en-GB" sz="14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Timetable – Week Two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96AA9D"/>
                </a:solidFill>
                <a:effectLst/>
                <a:latin typeface="Open Sans" panose="020B0606030504020204" pitchFamily="34" charset="0"/>
              </a:rPr>
              <a:t>Leadership</a:t>
            </a:r>
            <a:endParaRPr lang="en-GB" sz="1400" b="1" kern="0" dirty="0">
              <a:solidFill>
                <a:srgbClr val="96AA9D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281581-0044-4A10-B505-B4C9B14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533" y="232895"/>
            <a:ext cx="1551390" cy="77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74B21-7915-416A-AE90-15BF11AA9094}"/>
              </a:ext>
            </a:extLst>
          </p:cNvPr>
          <p:cNvSpPr/>
          <p:nvPr/>
        </p:nvSpPr>
        <p:spPr>
          <a:xfrm>
            <a:off x="2653977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C06B1-250C-41B6-86E9-25FEF115556C}"/>
              </a:ext>
            </a:extLst>
          </p:cNvPr>
          <p:cNvSpPr/>
          <p:nvPr/>
        </p:nvSpPr>
        <p:spPr>
          <a:xfrm>
            <a:off x="4273438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7282B-429A-49EF-9F4E-52C440D6FC15}"/>
              </a:ext>
            </a:extLst>
          </p:cNvPr>
          <p:cNvSpPr/>
          <p:nvPr/>
        </p:nvSpPr>
        <p:spPr>
          <a:xfrm>
            <a:off x="5892899" y="2262386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91C08E-B0E6-4AD3-BC98-2D518FB00480}"/>
              </a:ext>
            </a:extLst>
          </p:cNvPr>
          <p:cNvSpPr/>
          <p:nvPr/>
        </p:nvSpPr>
        <p:spPr>
          <a:xfrm>
            <a:off x="7514543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C5924-8F77-4751-B6A8-28AC62724DAF}"/>
              </a:ext>
            </a:extLst>
          </p:cNvPr>
          <p:cNvSpPr/>
          <p:nvPr/>
        </p:nvSpPr>
        <p:spPr>
          <a:xfrm>
            <a:off x="9131820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94A655-C6FF-47A7-AF44-94CB6F4C35AF}"/>
              </a:ext>
            </a:extLst>
          </p:cNvPr>
          <p:cNvSpPr/>
          <p:nvPr/>
        </p:nvSpPr>
        <p:spPr>
          <a:xfrm>
            <a:off x="1336485" y="2969330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Language lesson 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D1B1A8-BD8D-4793-8C4E-32EA05CEB00A}"/>
              </a:ext>
            </a:extLst>
          </p:cNvPr>
          <p:cNvSpPr/>
          <p:nvPr/>
        </p:nvSpPr>
        <p:spPr>
          <a:xfrm>
            <a:off x="1336485" y="4057341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</a:t>
            </a:r>
          </a:p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616DDE-FBEF-4DBD-A469-9E703E8F4AB5}"/>
              </a:ext>
            </a:extLst>
          </p:cNvPr>
          <p:cNvSpPr/>
          <p:nvPr/>
        </p:nvSpPr>
        <p:spPr>
          <a:xfrm>
            <a:off x="2662038" y="297187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A105EE-C355-434C-9837-F474F0A77CB1}"/>
              </a:ext>
            </a:extLst>
          </p:cNvPr>
          <p:cNvSpPr/>
          <p:nvPr/>
        </p:nvSpPr>
        <p:spPr>
          <a:xfrm>
            <a:off x="2653977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F0E359-72F7-40E0-B08F-70ED3BE2984B}"/>
              </a:ext>
            </a:extLst>
          </p:cNvPr>
          <p:cNvSpPr/>
          <p:nvPr/>
        </p:nvSpPr>
        <p:spPr>
          <a:xfrm>
            <a:off x="4273438" y="296490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04DC1A-DABB-45F1-B6C2-4BC7C66C9AB6}"/>
              </a:ext>
            </a:extLst>
          </p:cNvPr>
          <p:cNvSpPr/>
          <p:nvPr/>
        </p:nvSpPr>
        <p:spPr>
          <a:xfrm>
            <a:off x="5892899" y="296489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3F729B-8355-44D9-98EF-91E6DA1C92A9}"/>
              </a:ext>
            </a:extLst>
          </p:cNvPr>
          <p:cNvSpPr/>
          <p:nvPr/>
        </p:nvSpPr>
        <p:spPr>
          <a:xfrm>
            <a:off x="7514543" y="296489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2B0C4-6B6B-4FB3-AD58-ACB156049609}"/>
              </a:ext>
            </a:extLst>
          </p:cNvPr>
          <p:cNvSpPr/>
          <p:nvPr/>
        </p:nvSpPr>
        <p:spPr>
          <a:xfrm>
            <a:off x="9131820" y="297187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CC3BBA-C22C-42E6-9648-27A0A6946830}"/>
              </a:ext>
            </a:extLst>
          </p:cNvPr>
          <p:cNvSpPr/>
          <p:nvPr/>
        </p:nvSpPr>
        <p:spPr>
          <a:xfrm>
            <a:off x="4273438" y="4058015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6FD1A8-7D05-4D70-B509-0D4F8C09BD49}"/>
              </a:ext>
            </a:extLst>
          </p:cNvPr>
          <p:cNvSpPr/>
          <p:nvPr/>
        </p:nvSpPr>
        <p:spPr>
          <a:xfrm>
            <a:off x="5892899" y="405949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4E5FD-CEDC-48E2-9671-972F26FA6E15}"/>
              </a:ext>
            </a:extLst>
          </p:cNvPr>
          <p:cNvSpPr/>
          <p:nvPr/>
        </p:nvSpPr>
        <p:spPr>
          <a:xfrm>
            <a:off x="7514543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119ABF-1E47-415B-9DD2-E4C84DB0EFF7}"/>
              </a:ext>
            </a:extLst>
          </p:cNvPr>
          <p:cNvSpPr/>
          <p:nvPr/>
        </p:nvSpPr>
        <p:spPr>
          <a:xfrm>
            <a:off x="9131820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D75EF86-52D4-4B9E-A20A-6D45FAFDD4EC}"/>
              </a:ext>
            </a:extLst>
          </p:cNvPr>
          <p:cNvSpPr/>
          <p:nvPr/>
        </p:nvSpPr>
        <p:spPr>
          <a:xfrm>
            <a:off x="2650171" y="5074365"/>
            <a:ext cx="7956771" cy="337995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003ADE-F3EB-4453-AB6F-45533CCA7545}"/>
              </a:ext>
            </a:extLst>
          </p:cNvPr>
          <p:cNvSpPr txBox="1"/>
          <p:nvPr/>
        </p:nvSpPr>
        <p:spPr>
          <a:xfrm>
            <a:off x="2602474" y="3015294"/>
            <a:ext cx="1589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Leaders from around the world</a:t>
            </a:r>
            <a:endParaRPr lang="en-GB" sz="1000" dirty="0">
              <a:latin typeface="Open Sans" panose="020B0606030504020204"/>
            </a:endParaRPr>
          </a:p>
          <a:p>
            <a:pPr algn="ctr"/>
            <a:r>
              <a:rPr lang="en-GB" sz="1000" dirty="0">
                <a:latin typeface="Open Sans" panose="020B0606030504020204"/>
              </a:rPr>
              <a:t>Grammar – conditionals</a:t>
            </a:r>
          </a:p>
          <a:p>
            <a:pPr algn="ctr"/>
            <a:r>
              <a:rPr lang="en-GB" sz="1000" dirty="0">
                <a:latin typeface="Open Sans" panose="020B0606030504020204"/>
              </a:rPr>
              <a:t>Skills - reading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7C4AC0-8DE3-4226-B37C-9E4533D17BA2}"/>
              </a:ext>
            </a:extLst>
          </p:cNvPr>
          <p:cNvSpPr txBox="1"/>
          <p:nvPr/>
        </p:nvSpPr>
        <p:spPr>
          <a:xfrm>
            <a:off x="2765593" y="4274858"/>
            <a:ext cx="122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What makes a good leader?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7C5D47-81D6-4B7C-B296-3F406BD0B771}"/>
              </a:ext>
            </a:extLst>
          </p:cNvPr>
          <p:cNvSpPr/>
          <p:nvPr/>
        </p:nvSpPr>
        <p:spPr>
          <a:xfrm>
            <a:off x="4249850" y="2968805"/>
            <a:ext cx="1500893" cy="90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Activism and Greta Thunberg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climate change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debating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FD4394-FF00-44AC-A327-5E6634AB5E59}"/>
              </a:ext>
            </a:extLst>
          </p:cNvPr>
          <p:cNvSpPr/>
          <p:nvPr/>
        </p:nvSpPr>
        <p:spPr>
          <a:xfrm>
            <a:off x="4286570" y="4292235"/>
            <a:ext cx="1459807" cy="67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Making screen time work for you</a:t>
            </a:r>
          </a:p>
          <a:p>
            <a:pPr algn="ctr"/>
            <a:endParaRPr lang="en-GB" sz="1000" dirty="0">
              <a:latin typeface="Open Sans" panose="020B060603050402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015A5F-3B60-4936-9716-9309151444EE}"/>
              </a:ext>
            </a:extLst>
          </p:cNvPr>
          <p:cNvSpPr/>
          <p:nvPr/>
        </p:nvSpPr>
        <p:spPr>
          <a:xfrm>
            <a:off x="5828122" y="2988648"/>
            <a:ext cx="16068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Social media influencers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phrasal verbs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listening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F7A33B-426C-44CC-A470-000F128CBFC8}"/>
              </a:ext>
            </a:extLst>
          </p:cNvPr>
          <p:cNvSpPr/>
          <p:nvPr/>
        </p:nvSpPr>
        <p:spPr>
          <a:xfrm>
            <a:off x="5986682" y="4246828"/>
            <a:ext cx="1289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Am I a global leader or a global follower?</a:t>
            </a:r>
          </a:p>
          <a:p>
            <a:pPr>
              <a:lnSpc>
                <a:spcPts val="1200"/>
              </a:lnSpc>
            </a:pPr>
            <a:endParaRPr lang="en-GB" sz="10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33713E-1CAB-47B4-927F-AD31EFA8B459}"/>
              </a:ext>
            </a:extLst>
          </p:cNvPr>
          <p:cNvSpPr/>
          <p:nvPr/>
        </p:nvSpPr>
        <p:spPr>
          <a:xfrm>
            <a:off x="7460286" y="3027806"/>
            <a:ext cx="1583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Fake news – is it dangerous?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Grammar – past tense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reading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85EF1F-45C9-4A26-8CCD-73DD7B8F9087}"/>
              </a:ext>
            </a:extLst>
          </p:cNvPr>
          <p:cNvSpPr/>
          <p:nvPr/>
        </p:nvSpPr>
        <p:spPr>
          <a:xfrm>
            <a:off x="7537470" y="4246828"/>
            <a:ext cx="14292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How to influence people and get what you want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A2A249-690F-4815-9BF9-41A16C7D8242}"/>
              </a:ext>
            </a:extLst>
          </p:cNvPr>
          <p:cNvSpPr/>
          <p:nvPr/>
        </p:nvSpPr>
        <p:spPr>
          <a:xfrm>
            <a:off x="9212475" y="2997527"/>
            <a:ext cx="126048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UK Houses of Parliament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Grammar – modals of obligation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– reading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A63B13-7090-4C23-90FB-50DBE44AE37F}"/>
              </a:ext>
            </a:extLst>
          </p:cNvPr>
          <p:cNvSpPr/>
          <p:nvPr/>
        </p:nvSpPr>
        <p:spPr>
          <a:xfrm>
            <a:off x="9206720" y="4251148"/>
            <a:ext cx="13253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Class president debate and election</a:t>
            </a:r>
          </a:p>
        </p:txBody>
      </p:sp>
    </p:spTree>
    <p:extLst>
      <p:ext uri="{BB962C8B-B14F-4D97-AF65-F5344CB8AC3E}">
        <p14:creationId xmlns:p14="http://schemas.microsoft.com/office/powerpoint/2010/main" val="405301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1275F-765B-48DA-B35B-3683DF9C3D9F}"/>
              </a:ext>
            </a:extLst>
          </p:cNvPr>
          <p:cNvSpPr/>
          <p:nvPr/>
        </p:nvSpPr>
        <p:spPr>
          <a:xfrm>
            <a:off x="1336485" y="1235755"/>
            <a:ext cx="617805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EA9362"/>
                </a:solidFill>
                <a:latin typeface="Open Sans" panose="020B0606030504020204" pitchFamily="34" charset="0"/>
              </a:rPr>
              <a:t>Online English plus Life Skills for Teenagers aged 13-17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2C4255"/>
                </a:solidFill>
                <a:effectLst/>
                <a:latin typeface="Open Sans" panose="020B0606030504020204" pitchFamily="34" charset="0"/>
              </a:rPr>
              <a:t>Example </a:t>
            </a:r>
            <a:r>
              <a:rPr lang="en-GB" sz="14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Timetable – Week Three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96AA9D"/>
                </a:solidFill>
                <a:effectLst/>
                <a:latin typeface="Open Sans" panose="020B0606030504020204" pitchFamily="34" charset="0"/>
              </a:rPr>
              <a:t>Global Issues</a:t>
            </a:r>
            <a:endParaRPr lang="en-GB" sz="1400" b="1" kern="0" dirty="0">
              <a:solidFill>
                <a:srgbClr val="96AA9D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281581-0044-4A10-B505-B4C9B14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533" y="232895"/>
            <a:ext cx="1551390" cy="77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74B21-7915-416A-AE90-15BF11AA9094}"/>
              </a:ext>
            </a:extLst>
          </p:cNvPr>
          <p:cNvSpPr/>
          <p:nvPr/>
        </p:nvSpPr>
        <p:spPr>
          <a:xfrm>
            <a:off x="2653977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C06B1-250C-41B6-86E9-25FEF115556C}"/>
              </a:ext>
            </a:extLst>
          </p:cNvPr>
          <p:cNvSpPr/>
          <p:nvPr/>
        </p:nvSpPr>
        <p:spPr>
          <a:xfrm>
            <a:off x="4273438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7282B-429A-49EF-9F4E-52C440D6FC15}"/>
              </a:ext>
            </a:extLst>
          </p:cNvPr>
          <p:cNvSpPr/>
          <p:nvPr/>
        </p:nvSpPr>
        <p:spPr>
          <a:xfrm>
            <a:off x="5892899" y="2262386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91C08E-B0E6-4AD3-BC98-2D518FB00480}"/>
              </a:ext>
            </a:extLst>
          </p:cNvPr>
          <p:cNvSpPr/>
          <p:nvPr/>
        </p:nvSpPr>
        <p:spPr>
          <a:xfrm>
            <a:off x="7514543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C5924-8F77-4751-B6A8-28AC62724DAF}"/>
              </a:ext>
            </a:extLst>
          </p:cNvPr>
          <p:cNvSpPr/>
          <p:nvPr/>
        </p:nvSpPr>
        <p:spPr>
          <a:xfrm>
            <a:off x="9131820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94A655-C6FF-47A7-AF44-94CB6F4C35AF}"/>
              </a:ext>
            </a:extLst>
          </p:cNvPr>
          <p:cNvSpPr/>
          <p:nvPr/>
        </p:nvSpPr>
        <p:spPr>
          <a:xfrm>
            <a:off x="1336485" y="2969330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Language lesson 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D1B1A8-BD8D-4793-8C4E-32EA05CEB00A}"/>
              </a:ext>
            </a:extLst>
          </p:cNvPr>
          <p:cNvSpPr/>
          <p:nvPr/>
        </p:nvSpPr>
        <p:spPr>
          <a:xfrm>
            <a:off x="1336485" y="4057341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</a:t>
            </a:r>
          </a:p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616DDE-FBEF-4DBD-A469-9E703E8F4AB5}"/>
              </a:ext>
            </a:extLst>
          </p:cNvPr>
          <p:cNvSpPr/>
          <p:nvPr/>
        </p:nvSpPr>
        <p:spPr>
          <a:xfrm>
            <a:off x="2662038" y="297187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A105EE-C355-434C-9837-F474F0A77CB1}"/>
              </a:ext>
            </a:extLst>
          </p:cNvPr>
          <p:cNvSpPr/>
          <p:nvPr/>
        </p:nvSpPr>
        <p:spPr>
          <a:xfrm>
            <a:off x="2653977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F0E359-72F7-40E0-B08F-70ED3BE2984B}"/>
              </a:ext>
            </a:extLst>
          </p:cNvPr>
          <p:cNvSpPr/>
          <p:nvPr/>
        </p:nvSpPr>
        <p:spPr>
          <a:xfrm>
            <a:off x="4273438" y="296490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04DC1A-DABB-45F1-B6C2-4BC7C66C9AB6}"/>
              </a:ext>
            </a:extLst>
          </p:cNvPr>
          <p:cNvSpPr/>
          <p:nvPr/>
        </p:nvSpPr>
        <p:spPr>
          <a:xfrm>
            <a:off x="5892899" y="296489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3F729B-8355-44D9-98EF-91E6DA1C92A9}"/>
              </a:ext>
            </a:extLst>
          </p:cNvPr>
          <p:cNvSpPr/>
          <p:nvPr/>
        </p:nvSpPr>
        <p:spPr>
          <a:xfrm>
            <a:off x="7514543" y="296489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2B0C4-6B6B-4FB3-AD58-ACB156049609}"/>
              </a:ext>
            </a:extLst>
          </p:cNvPr>
          <p:cNvSpPr/>
          <p:nvPr/>
        </p:nvSpPr>
        <p:spPr>
          <a:xfrm>
            <a:off x="9131820" y="297187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CC3BBA-C22C-42E6-9648-27A0A6946830}"/>
              </a:ext>
            </a:extLst>
          </p:cNvPr>
          <p:cNvSpPr/>
          <p:nvPr/>
        </p:nvSpPr>
        <p:spPr>
          <a:xfrm>
            <a:off x="4273438" y="4058015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6FD1A8-7D05-4D70-B509-0D4F8C09BD49}"/>
              </a:ext>
            </a:extLst>
          </p:cNvPr>
          <p:cNvSpPr/>
          <p:nvPr/>
        </p:nvSpPr>
        <p:spPr>
          <a:xfrm>
            <a:off x="5892899" y="405949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4E5FD-CEDC-48E2-9671-972F26FA6E15}"/>
              </a:ext>
            </a:extLst>
          </p:cNvPr>
          <p:cNvSpPr/>
          <p:nvPr/>
        </p:nvSpPr>
        <p:spPr>
          <a:xfrm>
            <a:off x="7514543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119ABF-1E47-415B-9DD2-E4C84DB0EFF7}"/>
              </a:ext>
            </a:extLst>
          </p:cNvPr>
          <p:cNvSpPr/>
          <p:nvPr/>
        </p:nvSpPr>
        <p:spPr>
          <a:xfrm>
            <a:off x="9131820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D75EF86-52D4-4B9E-A20A-6D45FAFDD4EC}"/>
              </a:ext>
            </a:extLst>
          </p:cNvPr>
          <p:cNvSpPr/>
          <p:nvPr/>
        </p:nvSpPr>
        <p:spPr>
          <a:xfrm>
            <a:off x="2650171" y="5074365"/>
            <a:ext cx="7956771" cy="337995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003ADE-F3EB-4453-AB6F-45533CCA7545}"/>
              </a:ext>
            </a:extLst>
          </p:cNvPr>
          <p:cNvSpPr txBox="1"/>
          <p:nvPr/>
        </p:nvSpPr>
        <p:spPr>
          <a:xfrm>
            <a:off x="2643978" y="3013686"/>
            <a:ext cx="14598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The environment</a:t>
            </a:r>
          </a:p>
          <a:p>
            <a:pPr algn="ctr"/>
            <a:endParaRPr lang="en-GB" sz="1000" dirty="0">
              <a:latin typeface="Open Sans" panose="020B0606030504020204"/>
            </a:endParaRPr>
          </a:p>
          <a:p>
            <a:pPr algn="ctr"/>
            <a:r>
              <a:rPr lang="en-GB" sz="1000" dirty="0">
                <a:latin typeface="Open Sans" panose="020B0606030504020204"/>
              </a:rPr>
              <a:t>Grammar – passive tenses</a:t>
            </a:r>
          </a:p>
          <a:p>
            <a:pPr algn="ctr"/>
            <a:r>
              <a:rPr lang="en-GB" sz="1000" dirty="0">
                <a:latin typeface="Open Sans" panose="020B0606030504020204"/>
              </a:rPr>
              <a:t>Skills - reading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7C4AC0-8DE3-4226-B37C-9E4533D17BA2}"/>
              </a:ext>
            </a:extLst>
          </p:cNvPr>
          <p:cNvSpPr txBox="1"/>
          <p:nvPr/>
        </p:nvSpPr>
        <p:spPr>
          <a:xfrm>
            <a:off x="2761322" y="4280054"/>
            <a:ext cx="122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Mini-UN</a:t>
            </a:r>
          </a:p>
          <a:p>
            <a:pPr algn="ctr"/>
            <a:r>
              <a:rPr lang="en-GB" sz="1000" b="1" dirty="0">
                <a:latin typeface="Open Sans" panose="020B0606030504020204"/>
              </a:rPr>
              <a:t>Research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7C5D47-81D6-4B7C-B296-3F406BD0B771}"/>
              </a:ext>
            </a:extLst>
          </p:cNvPr>
          <p:cNvSpPr/>
          <p:nvPr/>
        </p:nvSpPr>
        <p:spPr>
          <a:xfrm>
            <a:off x="4216905" y="3006090"/>
            <a:ext cx="1553968" cy="73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Conservation</a:t>
            </a:r>
          </a:p>
          <a:p>
            <a:pPr algn="ctr">
              <a:lnSpc>
                <a:spcPct val="107000"/>
              </a:lnSpc>
            </a:pPr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collocation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speaking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FD4394-FF00-44AC-A327-5E6634AB5E59}"/>
              </a:ext>
            </a:extLst>
          </p:cNvPr>
          <p:cNvSpPr/>
          <p:nvPr/>
        </p:nvSpPr>
        <p:spPr>
          <a:xfrm>
            <a:off x="4266947" y="4280054"/>
            <a:ext cx="1459807" cy="67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How to make screen time work for you</a:t>
            </a:r>
          </a:p>
          <a:p>
            <a:pPr algn="ctr"/>
            <a:endParaRPr lang="en-GB" sz="1000" dirty="0">
              <a:latin typeface="Open Sans" panose="020B060603050402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015A5F-3B60-4936-9716-9309151444EE}"/>
              </a:ext>
            </a:extLst>
          </p:cNvPr>
          <p:cNvSpPr/>
          <p:nvPr/>
        </p:nvSpPr>
        <p:spPr>
          <a:xfrm>
            <a:off x="5825126" y="3021575"/>
            <a:ext cx="16068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Gender inequality and women’s rights</a:t>
            </a:r>
          </a:p>
          <a:p>
            <a:pPr algn="ctr"/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Grammar – prepositions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listening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33713E-1CAB-47B4-927F-AD31EFA8B459}"/>
              </a:ext>
            </a:extLst>
          </p:cNvPr>
          <p:cNvSpPr/>
          <p:nvPr/>
        </p:nvSpPr>
        <p:spPr>
          <a:xfrm>
            <a:off x="7469901" y="3007477"/>
            <a:ext cx="15836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Civil liberties &amp; personal freedom</a:t>
            </a:r>
          </a:p>
          <a:p>
            <a:pPr algn="ctr"/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equipment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reading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85EF1F-45C9-4A26-8CCD-73DD7B8F9087}"/>
              </a:ext>
            </a:extLst>
          </p:cNvPr>
          <p:cNvSpPr/>
          <p:nvPr/>
        </p:nvSpPr>
        <p:spPr>
          <a:xfrm>
            <a:off x="7515125" y="4268263"/>
            <a:ext cx="1473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How to work well in a team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A2A249-690F-4815-9BF9-41A16C7D8242}"/>
              </a:ext>
            </a:extLst>
          </p:cNvPr>
          <p:cNvSpPr/>
          <p:nvPr/>
        </p:nvSpPr>
        <p:spPr>
          <a:xfrm>
            <a:off x="8977607" y="3013336"/>
            <a:ext cx="177338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Multiculturalism and immigration</a:t>
            </a:r>
            <a:endParaRPr lang="en-GB" sz="10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100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Grammar </a:t>
            </a: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– future time expressions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– speaking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493B50-0A12-41EE-AD46-0D4EDB0B1148}"/>
              </a:ext>
            </a:extLst>
          </p:cNvPr>
          <p:cNvSpPr txBox="1"/>
          <p:nvPr/>
        </p:nvSpPr>
        <p:spPr>
          <a:xfrm>
            <a:off x="5991113" y="4219283"/>
            <a:ext cx="1225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Mini-UN</a:t>
            </a:r>
          </a:p>
          <a:p>
            <a:pPr algn="ctr"/>
            <a:r>
              <a:rPr lang="en-GB" sz="1000" b="1" dirty="0">
                <a:latin typeface="Open Sans" panose="020B0606030504020204"/>
              </a:rPr>
              <a:t>Debate &amp; Negotiation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0E5DCD-790E-42F7-A43F-9645488CA74E}"/>
              </a:ext>
            </a:extLst>
          </p:cNvPr>
          <p:cNvSpPr txBox="1"/>
          <p:nvPr/>
        </p:nvSpPr>
        <p:spPr>
          <a:xfrm>
            <a:off x="9251741" y="4229028"/>
            <a:ext cx="1225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Mini-UN</a:t>
            </a:r>
          </a:p>
          <a:p>
            <a:pPr algn="ctr"/>
            <a:r>
              <a:rPr lang="en-GB" sz="1000" b="1" dirty="0">
                <a:latin typeface="Open Sans" panose="020B0606030504020204"/>
              </a:rPr>
              <a:t>Resolution &amp; Action</a:t>
            </a:r>
          </a:p>
        </p:txBody>
      </p:sp>
    </p:spTree>
    <p:extLst>
      <p:ext uri="{BB962C8B-B14F-4D97-AF65-F5344CB8AC3E}">
        <p14:creationId xmlns:p14="http://schemas.microsoft.com/office/powerpoint/2010/main" val="43578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1275F-765B-48DA-B35B-3683DF9C3D9F}"/>
              </a:ext>
            </a:extLst>
          </p:cNvPr>
          <p:cNvSpPr/>
          <p:nvPr/>
        </p:nvSpPr>
        <p:spPr>
          <a:xfrm>
            <a:off x="1336484" y="1235755"/>
            <a:ext cx="62894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EA9362"/>
                </a:solidFill>
                <a:latin typeface="Open Sans" panose="020B0606030504020204" pitchFamily="34" charset="0"/>
              </a:rPr>
              <a:t>Online English plus Life Skills for Teenagers aged 13-17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2C4255"/>
                </a:solidFill>
                <a:effectLst/>
                <a:latin typeface="Open Sans" panose="020B0606030504020204" pitchFamily="34" charset="0"/>
              </a:rPr>
              <a:t>Example </a:t>
            </a:r>
            <a:r>
              <a:rPr lang="en-GB" sz="14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Timetable – Week Four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96AA9D"/>
                </a:solidFill>
                <a:effectLst/>
                <a:latin typeface="Open Sans" panose="020B0606030504020204" pitchFamily="34" charset="0"/>
              </a:rPr>
              <a:t>Cultural Awareness</a:t>
            </a:r>
            <a:endParaRPr lang="en-GB" sz="1400" b="1" kern="0" dirty="0">
              <a:solidFill>
                <a:srgbClr val="96AA9D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281581-0044-4A10-B505-B4C9B14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533" y="232895"/>
            <a:ext cx="1551390" cy="77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74B21-7915-416A-AE90-15BF11AA9094}"/>
              </a:ext>
            </a:extLst>
          </p:cNvPr>
          <p:cNvSpPr/>
          <p:nvPr/>
        </p:nvSpPr>
        <p:spPr>
          <a:xfrm>
            <a:off x="2653977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C06B1-250C-41B6-86E9-25FEF115556C}"/>
              </a:ext>
            </a:extLst>
          </p:cNvPr>
          <p:cNvSpPr/>
          <p:nvPr/>
        </p:nvSpPr>
        <p:spPr>
          <a:xfrm>
            <a:off x="4273438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7282B-429A-49EF-9F4E-52C440D6FC15}"/>
              </a:ext>
            </a:extLst>
          </p:cNvPr>
          <p:cNvSpPr/>
          <p:nvPr/>
        </p:nvSpPr>
        <p:spPr>
          <a:xfrm>
            <a:off x="5892899" y="2262386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91C08E-B0E6-4AD3-BC98-2D518FB00480}"/>
              </a:ext>
            </a:extLst>
          </p:cNvPr>
          <p:cNvSpPr/>
          <p:nvPr/>
        </p:nvSpPr>
        <p:spPr>
          <a:xfrm>
            <a:off x="7514543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C5924-8F77-4751-B6A8-28AC62724DAF}"/>
              </a:ext>
            </a:extLst>
          </p:cNvPr>
          <p:cNvSpPr/>
          <p:nvPr/>
        </p:nvSpPr>
        <p:spPr>
          <a:xfrm>
            <a:off x="9131820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94A655-C6FF-47A7-AF44-94CB6F4C35AF}"/>
              </a:ext>
            </a:extLst>
          </p:cNvPr>
          <p:cNvSpPr/>
          <p:nvPr/>
        </p:nvSpPr>
        <p:spPr>
          <a:xfrm>
            <a:off x="1336485" y="2969330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Language lesson 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D1B1A8-BD8D-4793-8C4E-32EA05CEB00A}"/>
              </a:ext>
            </a:extLst>
          </p:cNvPr>
          <p:cNvSpPr/>
          <p:nvPr/>
        </p:nvSpPr>
        <p:spPr>
          <a:xfrm>
            <a:off x="1336485" y="4057341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</a:t>
            </a:r>
          </a:p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616DDE-FBEF-4DBD-A469-9E703E8F4AB5}"/>
              </a:ext>
            </a:extLst>
          </p:cNvPr>
          <p:cNvSpPr/>
          <p:nvPr/>
        </p:nvSpPr>
        <p:spPr>
          <a:xfrm>
            <a:off x="2662038" y="297187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A105EE-C355-434C-9837-F474F0A77CB1}"/>
              </a:ext>
            </a:extLst>
          </p:cNvPr>
          <p:cNvSpPr/>
          <p:nvPr/>
        </p:nvSpPr>
        <p:spPr>
          <a:xfrm>
            <a:off x="2653977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F0E359-72F7-40E0-B08F-70ED3BE2984B}"/>
              </a:ext>
            </a:extLst>
          </p:cNvPr>
          <p:cNvSpPr/>
          <p:nvPr/>
        </p:nvSpPr>
        <p:spPr>
          <a:xfrm>
            <a:off x="4273438" y="296490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04DC1A-DABB-45F1-B6C2-4BC7C66C9AB6}"/>
              </a:ext>
            </a:extLst>
          </p:cNvPr>
          <p:cNvSpPr/>
          <p:nvPr/>
        </p:nvSpPr>
        <p:spPr>
          <a:xfrm>
            <a:off x="5892899" y="296489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3F729B-8355-44D9-98EF-91E6DA1C92A9}"/>
              </a:ext>
            </a:extLst>
          </p:cNvPr>
          <p:cNvSpPr/>
          <p:nvPr/>
        </p:nvSpPr>
        <p:spPr>
          <a:xfrm>
            <a:off x="7514543" y="296489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2B0C4-6B6B-4FB3-AD58-ACB156049609}"/>
              </a:ext>
            </a:extLst>
          </p:cNvPr>
          <p:cNvSpPr/>
          <p:nvPr/>
        </p:nvSpPr>
        <p:spPr>
          <a:xfrm>
            <a:off x="9131820" y="297187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CC3BBA-C22C-42E6-9648-27A0A6946830}"/>
              </a:ext>
            </a:extLst>
          </p:cNvPr>
          <p:cNvSpPr/>
          <p:nvPr/>
        </p:nvSpPr>
        <p:spPr>
          <a:xfrm>
            <a:off x="4273438" y="4058015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6FD1A8-7D05-4D70-B509-0D4F8C09BD49}"/>
              </a:ext>
            </a:extLst>
          </p:cNvPr>
          <p:cNvSpPr/>
          <p:nvPr/>
        </p:nvSpPr>
        <p:spPr>
          <a:xfrm>
            <a:off x="5892899" y="405949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4E5FD-CEDC-48E2-9671-972F26FA6E15}"/>
              </a:ext>
            </a:extLst>
          </p:cNvPr>
          <p:cNvSpPr/>
          <p:nvPr/>
        </p:nvSpPr>
        <p:spPr>
          <a:xfrm>
            <a:off x="7514543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119ABF-1E47-415B-9DD2-E4C84DB0EFF7}"/>
              </a:ext>
            </a:extLst>
          </p:cNvPr>
          <p:cNvSpPr/>
          <p:nvPr/>
        </p:nvSpPr>
        <p:spPr>
          <a:xfrm>
            <a:off x="9131820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D75EF86-52D4-4B9E-A20A-6D45FAFDD4EC}"/>
              </a:ext>
            </a:extLst>
          </p:cNvPr>
          <p:cNvSpPr/>
          <p:nvPr/>
        </p:nvSpPr>
        <p:spPr>
          <a:xfrm>
            <a:off x="2650171" y="5074365"/>
            <a:ext cx="7956771" cy="337995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003ADE-F3EB-4453-AB6F-45533CCA7545}"/>
              </a:ext>
            </a:extLst>
          </p:cNvPr>
          <p:cNvSpPr txBox="1"/>
          <p:nvPr/>
        </p:nvSpPr>
        <p:spPr>
          <a:xfrm>
            <a:off x="2667109" y="3019450"/>
            <a:ext cx="14598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National stereotypes</a:t>
            </a:r>
          </a:p>
          <a:p>
            <a:pPr algn="ctr"/>
            <a:endParaRPr lang="en-GB" sz="1000" b="1" dirty="0">
              <a:latin typeface="Open Sans" panose="020B0606030504020204"/>
            </a:endParaRPr>
          </a:p>
          <a:p>
            <a:pPr algn="ctr"/>
            <a:r>
              <a:rPr lang="en-GB" sz="1000" dirty="0">
                <a:latin typeface="Open Sans" panose="020B0606030504020204"/>
              </a:rPr>
              <a:t>Grammar – present perfect</a:t>
            </a:r>
          </a:p>
          <a:p>
            <a:pPr algn="ctr"/>
            <a:r>
              <a:rPr lang="en-GB" sz="1000" dirty="0">
                <a:latin typeface="Open Sans" panose="020B0606030504020204"/>
              </a:rPr>
              <a:t>Skills - speaking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7C4AC0-8DE3-4226-B37C-9E4533D17BA2}"/>
              </a:ext>
            </a:extLst>
          </p:cNvPr>
          <p:cNvSpPr txBox="1"/>
          <p:nvPr/>
        </p:nvSpPr>
        <p:spPr>
          <a:xfrm>
            <a:off x="2765593" y="4228079"/>
            <a:ext cx="122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Cultural questionnaire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7C5D47-81D6-4B7C-B296-3F406BD0B771}"/>
              </a:ext>
            </a:extLst>
          </p:cNvPr>
          <p:cNvSpPr/>
          <p:nvPr/>
        </p:nvSpPr>
        <p:spPr>
          <a:xfrm>
            <a:off x="4267661" y="2988101"/>
            <a:ext cx="1500893" cy="90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British regional stereotypes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Pronunciation – weak syllables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listening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FD4394-FF00-44AC-A327-5E6634AB5E59}"/>
              </a:ext>
            </a:extLst>
          </p:cNvPr>
          <p:cNvSpPr/>
          <p:nvPr/>
        </p:nvSpPr>
        <p:spPr>
          <a:xfrm>
            <a:off x="4271701" y="4352485"/>
            <a:ext cx="1459807" cy="24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Presentation skills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015A5F-3B60-4936-9716-9309151444EE}"/>
              </a:ext>
            </a:extLst>
          </p:cNvPr>
          <p:cNvSpPr/>
          <p:nvPr/>
        </p:nvSpPr>
        <p:spPr>
          <a:xfrm>
            <a:off x="5839632" y="3013686"/>
            <a:ext cx="16068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Celebrations around the world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phrasal verbs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speaking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F7A33B-426C-44CC-A470-000F128CBFC8}"/>
              </a:ext>
            </a:extLst>
          </p:cNvPr>
          <p:cNvSpPr/>
          <p:nvPr/>
        </p:nvSpPr>
        <p:spPr>
          <a:xfrm>
            <a:off x="5983918" y="4275237"/>
            <a:ext cx="12892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Public speaking with confidence</a:t>
            </a:r>
          </a:p>
          <a:p>
            <a:pPr>
              <a:lnSpc>
                <a:spcPts val="1200"/>
              </a:lnSpc>
            </a:pPr>
            <a:endParaRPr lang="en-GB" sz="10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33713E-1CAB-47B4-927F-AD31EFA8B459}"/>
              </a:ext>
            </a:extLst>
          </p:cNvPr>
          <p:cNvSpPr/>
          <p:nvPr/>
        </p:nvSpPr>
        <p:spPr>
          <a:xfrm>
            <a:off x="7458104" y="3000497"/>
            <a:ext cx="15836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Spring festival</a:t>
            </a:r>
          </a:p>
          <a:p>
            <a:pPr algn="ctr"/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food and cooking</a:t>
            </a:r>
          </a:p>
          <a:p>
            <a:pPr algn="ctr"/>
            <a:r>
              <a:rPr lang="en-GB" sz="1000" dirty="0">
                <a:latin typeface="Open Sans" panose="020B0606030504020204"/>
                <a:cs typeface="Times New Roman" panose="02020603050405020304" pitchFamily="18" charset="0"/>
              </a:rPr>
              <a:t>Skills – reading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85EF1F-45C9-4A26-8CCD-73DD7B8F9087}"/>
              </a:ext>
            </a:extLst>
          </p:cNvPr>
          <p:cNvSpPr/>
          <p:nvPr/>
        </p:nvSpPr>
        <p:spPr>
          <a:xfrm>
            <a:off x="7556055" y="4268263"/>
            <a:ext cx="1387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Presentation preparation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A2A249-690F-4815-9BF9-41A16C7D8242}"/>
              </a:ext>
            </a:extLst>
          </p:cNvPr>
          <p:cNvSpPr/>
          <p:nvPr/>
        </p:nvSpPr>
        <p:spPr>
          <a:xfrm>
            <a:off x="9212475" y="2997527"/>
            <a:ext cx="1260488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Socialising 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idioms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– speaking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A63B13-7090-4C23-90FB-50DBE44AE37F}"/>
              </a:ext>
            </a:extLst>
          </p:cNvPr>
          <p:cNvSpPr/>
          <p:nvPr/>
        </p:nvSpPr>
        <p:spPr>
          <a:xfrm>
            <a:off x="9131820" y="4341086"/>
            <a:ext cx="1475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Presenting</a:t>
            </a:r>
          </a:p>
        </p:txBody>
      </p:sp>
    </p:spTree>
    <p:extLst>
      <p:ext uri="{BB962C8B-B14F-4D97-AF65-F5344CB8AC3E}">
        <p14:creationId xmlns:p14="http://schemas.microsoft.com/office/powerpoint/2010/main" val="129802021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1">
      <a:dk1>
        <a:srgbClr val="2C4255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452</TotalTime>
  <Words>452</Words>
  <Application>Microsoft Office PowerPoint</Application>
  <PresentationFormat>Widescreen</PresentationFormat>
  <Paragraphs>140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Franklin Gothic Book</vt:lpstr>
      <vt:lpstr>Open Sans</vt:lpstr>
      <vt:lpstr>Verdana</vt:lpstr>
      <vt:lpstr>Crop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Morwood</dc:creator>
  <cp:lastModifiedBy>Cheryl Rumsey</cp:lastModifiedBy>
  <cp:revision>75</cp:revision>
  <dcterms:created xsi:type="dcterms:W3CDTF">2019-10-21T15:26:46Z</dcterms:created>
  <dcterms:modified xsi:type="dcterms:W3CDTF">2020-05-20T08:04:30Z</dcterms:modified>
</cp:coreProperties>
</file>