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255"/>
    <a:srgbClr val="FCAEB0"/>
    <a:srgbClr val="96AA9D"/>
    <a:srgbClr val="0070C0"/>
    <a:srgbClr val="98F888"/>
    <a:srgbClr val="7DC7FF"/>
    <a:srgbClr val="A6F4F8"/>
    <a:srgbClr val="A24848"/>
    <a:srgbClr val="078487"/>
    <a:srgbClr val="1F5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651" y="-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A9DB-68E4-49B8-9818-9A0E6D586443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F0B9-2D6D-4535-B5DD-AE6CA681F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6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A9DB-68E4-49B8-9818-9A0E6D586443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F0B9-2D6D-4535-B5DD-AE6CA681F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33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A9DB-68E4-49B8-9818-9A0E6D586443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F0B9-2D6D-4535-B5DD-AE6CA681F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53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A9DB-68E4-49B8-9818-9A0E6D586443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F0B9-2D6D-4535-B5DD-AE6CA681F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94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A9DB-68E4-49B8-9818-9A0E6D586443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F0B9-2D6D-4535-B5DD-AE6CA681F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58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A9DB-68E4-49B8-9818-9A0E6D586443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F0B9-2D6D-4535-B5DD-AE6CA681F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86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A9DB-68E4-49B8-9818-9A0E6D586443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F0B9-2D6D-4535-B5DD-AE6CA681F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6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A9DB-68E4-49B8-9818-9A0E6D586443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F0B9-2D6D-4535-B5DD-AE6CA681F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81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A9DB-68E4-49B8-9818-9A0E6D586443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F0B9-2D6D-4535-B5DD-AE6CA681F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3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A9DB-68E4-49B8-9818-9A0E6D586443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F0B9-2D6D-4535-B5DD-AE6CA681F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95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A9DB-68E4-49B8-9818-9A0E6D586443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F0B9-2D6D-4535-B5DD-AE6CA681F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78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9A9DB-68E4-49B8-9818-9A0E6D586443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4F0B9-2D6D-4535-B5DD-AE6CA681F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78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bliqueexposure.wordpress.com/2013/07/08/cambridge-botanic-gardens-the-glasshouses/" TargetMode="External"/><Relationship Id="rId13" Type="http://schemas.openxmlformats.org/officeDocument/2006/relationships/image" Target="../media/image7.jpg"/><Relationship Id="rId18" Type="http://schemas.openxmlformats.org/officeDocument/2006/relationships/hyperlink" Target="http://www.siamensis.org/webboard/topic/6548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12" Type="http://schemas.openxmlformats.org/officeDocument/2006/relationships/hyperlink" Target="https://en.wikipedia.org/wiki/Punt_(boat)" TargetMode="External"/><Relationship Id="rId17" Type="http://schemas.openxmlformats.org/officeDocument/2006/relationships/image" Target="../media/image9.jpg"/><Relationship Id="rId2" Type="http://schemas.openxmlformats.org/officeDocument/2006/relationships/image" Target="../media/image1.png"/><Relationship Id="rId16" Type="http://schemas.openxmlformats.org/officeDocument/2006/relationships/hyperlink" Target="https://www.flickr.com/photos/kotomi-jewelry/18875686580" TargetMode="External"/><Relationship Id="rId20" Type="http://schemas.openxmlformats.org/officeDocument/2006/relationships/hyperlink" Target="https://en.wikipedia.org/wiki/Cambridge_University_Museum_of_Zoology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Fitzwilliam_Museum" TargetMode="External"/><Relationship Id="rId11" Type="http://schemas.openxmlformats.org/officeDocument/2006/relationships/image" Target="../media/image6.jpg"/><Relationship Id="rId5" Type="http://schemas.openxmlformats.org/officeDocument/2006/relationships/image" Target="../media/image3.jpg"/><Relationship Id="rId15" Type="http://schemas.openxmlformats.org/officeDocument/2006/relationships/image" Target="../media/image8.jpg"/><Relationship Id="rId10" Type="http://schemas.openxmlformats.org/officeDocument/2006/relationships/hyperlink" Target="https://en.m.wikipedia.org/wiki/King%27s_College_London_Chapel" TargetMode="External"/><Relationship Id="rId19" Type="http://schemas.openxmlformats.org/officeDocument/2006/relationships/image" Target="../media/image10.jpg"/><Relationship Id="rId4" Type="http://schemas.openxmlformats.org/officeDocument/2006/relationships/hyperlink" Target="http://en.wikivoyage.org/wiki/Cambridge_(England)" TargetMode="External"/><Relationship Id="rId9" Type="http://schemas.openxmlformats.org/officeDocument/2006/relationships/image" Target="../media/image5.jpg"/><Relationship Id="rId14" Type="http://schemas.openxmlformats.org/officeDocument/2006/relationships/hyperlink" Target="https://www.flickr.com/photos/life_in_megapixels/34931025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A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F91F83-5B25-4512-85BC-3890E351B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13" y="211818"/>
            <a:ext cx="1437113" cy="7189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4AD1DD-4FAF-4AE7-91E2-1DC7AD86C120}"/>
              </a:ext>
            </a:extLst>
          </p:cNvPr>
          <p:cNvSpPr txBox="1"/>
          <p:nvPr/>
        </p:nvSpPr>
        <p:spPr>
          <a:xfrm>
            <a:off x="541117" y="208047"/>
            <a:ext cx="4602383" cy="1036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ea typeface="Yu Mincho" panose="020B0400000000000000" pitchFamily="18" charset="-128"/>
                <a:cs typeface="Times New Roman" panose="02020603050405020304" pitchFamily="18" charset="0"/>
              </a:rPr>
              <a:t>FREE TIME ACTIVITIES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2C425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 2020</a:t>
            </a:r>
            <a:endParaRPr lang="en-GB" dirty="0">
              <a:solidFill>
                <a:srgbClr val="2C42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5F8309-F513-4F1B-BE60-CCCC7B85990F}"/>
              </a:ext>
            </a:extLst>
          </p:cNvPr>
          <p:cNvSpPr/>
          <p:nvPr/>
        </p:nvSpPr>
        <p:spPr>
          <a:xfrm>
            <a:off x="541117" y="1367432"/>
            <a:ext cx="5775766" cy="809711"/>
          </a:xfrm>
          <a:prstGeom prst="rect">
            <a:avLst/>
          </a:prstGeom>
          <a:solidFill>
            <a:srgbClr val="2C42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>
              <a:solidFill>
                <a:srgbClr val="1F303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F56BEB-C258-4919-92ED-EF6D8A00391F}"/>
              </a:ext>
            </a:extLst>
          </p:cNvPr>
          <p:cNvSpPr txBox="1"/>
          <p:nvPr/>
        </p:nvSpPr>
        <p:spPr>
          <a:xfrm>
            <a:off x="776098" y="1516383"/>
            <a:ext cx="3643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Every Monday:  </a:t>
            </a:r>
          </a:p>
          <a:p>
            <a:r>
              <a:rPr lang="en-GB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Walking tour around Cambridge City Centre</a:t>
            </a:r>
          </a:p>
        </p:txBody>
      </p:sp>
      <p:pic>
        <p:nvPicPr>
          <p:cNvPr id="23" name="Picture 22" descr="A large stone building&#10;&#10;Description automatically generated">
            <a:extLst>
              <a:ext uri="{FF2B5EF4-FFF2-40B4-BE49-F238E27FC236}">
                <a16:creationId xmlns:a16="http://schemas.microsoft.com/office/drawing/2014/main" id="{DF098250-1F77-4D76-8A60-074FFECC5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54581" y="1244613"/>
            <a:ext cx="1491343" cy="105885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83F80F8-81F6-4098-861F-93B0F8508167}"/>
              </a:ext>
            </a:extLst>
          </p:cNvPr>
          <p:cNvSpPr/>
          <p:nvPr/>
        </p:nvSpPr>
        <p:spPr>
          <a:xfrm>
            <a:off x="538864" y="2486673"/>
            <a:ext cx="5775766" cy="4524693"/>
          </a:xfrm>
          <a:prstGeom prst="rect">
            <a:avLst/>
          </a:prstGeom>
          <a:solidFill>
            <a:srgbClr val="98F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>
              <a:solidFill>
                <a:srgbClr val="1F303F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757658-8F25-45BA-B9E0-C92D2FF97690}"/>
              </a:ext>
            </a:extLst>
          </p:cNvPr>
          <p:cNvSpPr txBox="1"/>
          <p:nvPr/>
        </p:nvSpPr>
        <p:spPr>
          <a:xfrm>
            <a:off x="593335" y="2981693"/>
            <a:ext cx="1584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70C0"/>
                </a:solidFill>
              </a:rPr>
              <a:t>Fitzwilliam Museum</a:t>
            </a:r>
          </a:p>
          <a:p>
            <a:pPr algn="ctr"/>
            <a:endParaRPr lang="en-GB" sz="400" b="1" dirty="0">
              <a:solidFill>
                <a:srgbClr val="0070C0"/>
              </a:solidFill>
            </a:endParaRPr>
          </a:p>
          <a:p>
            <a:pPr algn="ctr"/>
            <a:r>
              <a:rPr lang="en-GB" sz="1000" dirty="0">
                <a:solidFill>
                  <a:srgbClr val="2C4255"/>
                </a:solidFill>
              </a:rPr>
              <a:t>fitzmuseum.cam.ac.uk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91627A-BBC6-442F-9330-DB8FFFC701FA}"/>
              </a:ext>
            </a:extLst>
          </p:cNvPr>
          <p:cNvSpPr txBox="1"/>
          <p:nvPr/>
        </p:nvSpPr>
        <p:spPr>
          <a:xfrm>
            <a:off x="1789555" y="2607894"/>
            <a:ext cx="3406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2C4255"/>
                </a:solidFill>
              </a:rPr>
              <a:t>LOCAL CAMBRIDGE ATTRACTIONS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3C218C-94A0-450C-A796-4C5E365FEA9E}"/>
              </a:ext>
            </a:extLst>
          </p:cNvPr>
          <p:cNvSpPr txBox="1"/>
          <p:nvPr/>
        </p:nvSpPr>
        <p:spPr>
          <a:xfrm>
            <a:off x="3361210" y="2992600"/>
            <a:ext cx="1584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70C0"/>
                </a:solidFill>
              </a:rPr>
              <a:t>King’s College Chapel</a:t>
            </a:r>
          </a:p>
          <a:p>
            <a:pPr algn="ctr"/>
            <a:endParaRPr lang="en-GB" sz="400" dirty="0">
              <a:solidFill>
                <a:srgbClr val="2C4255"/>
              </a:solidFill>
            </a:endParaRPr>
          </a:p>
          <a:p>
            <a:pPr algn="ctr"/>
            <a:r>
              <a:rPr lang="en-GB" sz="1000" dirty="0">
                <a:solidFill>
                  <a:srgbClr val="2C4255"/>
                </a:solidFill>
              </a:rPr>
              <a:t>kings.cam.ac.uk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83EDDD-F24D-4C50-86F3-CCDB99B28580}"/>
              </a:ext>
            </a:extLst>
          </p:cNvPr>
          <p:cNvSpPr txBox="1"/>
          <p:nvPr/>
        </p:nvSpPr>
        <p:spPr>
          <a:xfrm>
            <a:off x="1983769" y="2993420"/>
            <a:ext cx="1584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70C0"/>
                </a:solidFill>
              </a:rPr>
              <a:t>The Botanic Gardens</a:t>
            </a:r>
          </a:p>
          <a:p>
            <a:pPr algn="ctr"/>
            <a:endParaRPr lang="en-GB" sz="400" dirty="0">
              <a:solidFill>
                <a:srgbClr val="2C4255"/>
              </a:solidFill>
            </a:endParaRPr>
          </a:p>
          <a:p>
            <a:pPr algn="ctr"/>
            <a:r>
              <a:rPr lang="en-GB" sz="1000" dirty="0">
                <a:solidFill>
                  <a:srgbClr val="2C4255"/>
                </a:solidFill>
              </a:rPr>
              <a:t>botanic.cam.ac.uk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0367BB8-AD4A-4AB5-A4E4-7A9D1E2BC601}"/>
              </a:ext>
            </a:extLst>
          </p:cNvPr>
          <p:cNvSpPr txBox="1"/>
          <p:nvPr/>
        </p:nvSpPr>
        <p:spPr>
          <a:xfrm>
            <a:off x="4716434" y="2992600"/>
            <a:ext cx="1584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70C0"/>
                </a:solidFill>
              </a:rPr>
              <a:t>Punting on the River Cam</a:t>
            </a:r>
          </a:p>
          <a:p>
            <a:pPr algn="ctr"/>
            <a:endParaRPr lang="en-GB" sz="400" dirty="0">
              <a:solidFill>
                <a:srgbClr val="2C4255"/>
              </a:solidFill>
            </a:endParaRPr>
          </a:p>
          <a:p>
            <a:pPr algn="ctr"/>
            <a:r>
              <a:rPr lang="en-GB" sz="1000" dirty="0">
                <a:solidFill>
                  <a:srgbClr val="2C4255"/>
                </a:solidFill>
              </a:rPr>
              <a:t>scudamores.com</a:t>
            </a:r>
          </a:p>
          <a:p>
            <a:pPr algn="ctr"/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7F53A3-5A03-41AD-BA36-58D24650C9B4}"/>
              </a:ext>
            </a:extLst>
          </p:cNvPr>
          <p:cNvSpPr txBox="1"/>
          <p:nvPr/>
        </p:nvSpPr>
        <p:spPr>
          <a:xfrm>
            <a:off x="3383295" y="4976183"/>
            <a:ext cx="1584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70C0"/>
                </a:solidFill>
              </a:rPr>
              <a:t>Great St </a:t>
            </a:r>
          </a:p>
          <a:p>
            <a:pPr algn="ctr"/>
            <a:r>
              <a:rPr lang="en-GB" sz="1400" b="1" dirty="0">
                <a:solidFill>
                  <a:srgbClr val="0070C0"/>
                </a:solidFill>
              </a:rPr>
              <a:t>Mary’s Church</a:t>
            </a:r>
          </a:p>
          <a:p>
            <a:pPr algn="ctr"/>
            <a:endParaRPr lang="en-GB" sz="400" dirty="0">
              <a:solidFill>
                <a:srgbClr val="2C4255"/>
              </a:solidFill>
            </a:endParaRPr>
          </a:p>
          <a:p>
            <a:pPr algn="ctr"/>
            <a:r>
              <a:rPr lang="en-GB" sz="1000" dirty="0">
                <a:solidFill>
                  <a:srgbClr val="2C4255"/>
                </a:solidFill>
              </a:rPr>
              <a:t>gsm.cam.ac.uk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6B478A7-B333-4CF4-A3B8-83DC678A799F}"/>
              </a:ext>
            </a:extLst>
          </p:cNvPr>
          <p:cNvSpPr txBox="1"/>
          <p:nvPr/>
        </p:nvSpPr>
        <p:spPr>
          <a:xfrm>
            <a:off x="4732038" y="4976183"/>
            <a:ext cx="1584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70C0"/>
                </a:solidFill>
              </a:rPr>
              <a:t>Sedgwick Museum of Earth Sciences</a:t>
            </a:r>
          </a:p>
          <a:p>
            <a:pPr algn="ctr"/>
            <a:endParaRPr lang="en-GB" sz="400" dirty="0">
              <a:solidFill>
                <a:srgbClr val="2C4255"/>
              </a:solidFill>
            </a:endParaRPr>
          </a:p>
          <a:p>
            <a:pPr algn="ctr"/>
            <a:r>
              <a:rPr lang="en-GB" sz="1000" dirty="0">
                <a:solidFill>
                  <a:srgbClr val="2C4255"/>
                </a:solidFill>
              </a:rPr>
              <a:t>sedgwickmuseum.org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1FDAEFB-3363-4E11-8CC7-8907C1E24240}"/>
              </a:ext>
            </a:extLst>
          </p:cNvPr>
          <p:cNvSpPr txBox="1"/>
          <p:nvPr/>
        </p:nvSpPr>
        <p:spPr>
          <a:xfrm>
            <a:off x="2068863" y="4969061"/>
            <a:ext cx="14237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70C0"/>
                </a:solidFill>
              </a:rPr>
              <a:t>Kettle’s Yard </a:t>
            </a:r>
          </a:p>
          <a:p>
            <a:pPr algn="ctr"/>
            <a:r>
              <a:rPr lang="en-GB" sz="1400" b="1" dirty="0">
                <a:solidFill>
                  <a:srgbClr val="0070C0"/>
                </a:solidFill>
              </a:rPr>
              <a:t>Art Gallery</a:t>
            </a:r>
          </a:p>
          <a:p>
            <a:pPr algn="ctr"/>
            <a:endParaRPr lang="en-GB" sz="400" dirty="0">
              <a:solidFill>
                <a:srgbClr val="2C4255"/>
              </a:solidFill>
            </a:endParaRPr>
          </a:p>
          <a:p>
            <a:pPr algn="ctr"/>
            <a:r>
              <a:rPr lang="en-GB" sz="1000" dirty="0">
                <a:solidFill>
                  <a:srgbClr val="2C4255"/>
                </a:solidFill>
              </a:rPr>
              <a:t>kettlesyard.co.uk</a:t>
            </a:r>
          </a:p>
        </p:txBody>
      </p:sp>
      <p:pic>
        <p:nvPicPr>
          <p:cNvPr id="55" name="Picture 54" descr="A large stone building&#10;&#10;Description automatically generated">
            <a:extLst>
              <a:ext uri="{FF2B5EF4-FFF2-40B4-BE49-F238E27FC236}">
                <a16:creationId xmlns:a16="http://schemas.microsoft.com/office/drawing/2014/main" id="{3E999A5D-1B96-4D8D-A03F-BF5AC1A2F5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9885" t="4145" r="3712" b="-724"/>
          <a:stretch/>
        </p:blipFill>
        <p:spPr>
          <a:xfrm>
            <a:off x="845757" y="3728601"/>
            <a:ext cx="1080000" cy="1080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56" descr="A house with a grass field&#10;&#10;Description automatically generated">
            <a:extLst>
              <a:ext uri="{FF2B5EF4-FFF2-40B4-BE49-F238E27FC236}">
                <a16:creationId xmlns:a16="http://schemas.microsoft.com/office/drawing/2014/main" id="{92D36E8E-D1DA-4610-86CF-372AF97E9A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24206" t="5644" r="15513" b="3900"/>
          <a:stretch/>
        </p:blipFill>
        <p:spPr>
          <a:xfrm>
            <a:off x="2236191" y="3728601"/>
            <a:ext cx="1080000" cy="1080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9" name="Picture 58" descr="A group of people in a room&#10;&#10;Description automatically generated">
            <a:extLst>
              <a:ext uri="{FF2B5EF4-FFF2-40B4-BE49-F238E27FC236}">
                <a16:creationId xmlns:a16="http://schemas.microsoft.com/office/drawing/2014/main" id="{3BED0F42-FF59-4DA5-A18C-0AE37CA2CC9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16725" r="15613" b="10283"/>
          <a:stretch/>
        </p:blipFill>
        <p:spPr>
          <a:xfrm>
            <a:off x="3623085" y="3720357"/>
            <a:ext cx="1080000" cy="1080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1" name="Picture 60" descr="A group of people riding on the back of a boat in the water&#10;&#10;Description automatically generated">
            <a:extLst>
              <a:ext uri="{FF2B5EF4-FFF2-40B4-BE49-F238E27FC236}">
                <a16:creationId xmlns:a16="http://schemas.microsoft.com/office/drawing/2014/main" id="{8F323E2E-6BAB-4362-89F6-392C9565368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l="13061" t="1082" r="13061" b="416"/>
          <a:stretch/>
        </p:blipFill>
        <p:spPr>
          <a:xfrm>
            <a:off x="4984460" y="3720357"/>
            <a:ext cx="1080000" cy="1080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F32D1D1C-757A-4B9D-A094-DD60CD349E27}"/>
              </a:ext>
            </a:extLst>
          </p:cNvPr>
          <p:cNvSpPr txBox="1"/>
          <p:nvPr/>
        </p:nvSpPr>
        <p:spPr>
          <a:xfrm>
            <a:off x="593334" y="4972734"/>
            <a:ext cx="1584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70C0"/>
                </a:solidFill>
              </a:rPr>
              <a:t>Museum of Zoology</a:t>
            </a:r>
          </a:p>
          <a:p>
            <a:pPr algn="ctr"/>
            <a:endParaRPr lang="en-GB" sz="400" dirty="0">
              <a:solidFill>
                <a:srgbClr val="2C4255"/>
              </a:solidFill>
            </a:endParaRPr>
          </a:p>
          <a:p>
            <a:pPr algn="ctr"/>
            <a:r>
              <a:rPr lang="en-GB" sz="1000" dirty="0">
                <a:solidFill>
                  <a:srgbClr val="2C4255"/>
                </a:solidFill>
              </a:rPr>
              <a:t>museum.zoo.cam.ac.uk</a:t>
            </a:r>
          </a:p>
        </p:txBody>
      </p:sp>
      <p:pic>
        <p:nvPicPr>
          <p:cNvPr id="67" name="Picture 66" descr="A church with a tall building&#10;&#10;Description automatically generated">
            <a:extLst>
              <a:ext uri="{FF2B5EF4-FFF2-40B4-BE49-F238E27FC236}">
                <a16:creationId xmlns:a16="http://schemas.microsoft.com/office/drawing/2014/main" id="{831CB8EE-2723-4E9D-876D-6816544C124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 l="10448" t="-425" r="15725" b="425"/>
          <a:stretch/>
        </p:blipFill>
        <p:spPr>
          <a:xfrm>
            <a:off x="3635183" y="5724376"/>
            <a:ext cx="1080000" cy="1080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5" name="Picture 74" descr="A living room filled with furniture and a fire place&#10;&#10;Description automatically generated">
            <a:extLst>
              <a:ext uri="{FF2B5EF4-FFF2-40B4-BE49-F238E27FC236}">
                <a16:creationId xmlns:a16="http://schemas.microsoft.com/office/drawing/2014/main" id="{29014084-3F36-41EC-A615-DF87801278F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l="27686" t="945" r="6357" b="-945"/>
          <a:stretch/>
        </p:blipFill>
        <p:spPr>
          <a:xfrm>
            <a:off x="2238466" y="5735830"/>
            <a:ext cx="1080000" cy="108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8" name="Picture 77" descr="A picture containing indoor, table, chair, room&#10;&#10;Description automatically generated">
            <a:extLst>
              <a:ext uri="{FF2B5EF4-FFF2-40B4-BE49-F238E27FC236}">
                <a16:creationId xmlns:a16="http://schemas.microsoft.com/office/drawing/2014/main" id="{951F48E4-8B14-477F-9DED-794CA83B1FC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 l="84" t="4055" r="38343" b="3525"/>
          <a:stretch/>
        </p:blipFill>
        <p:spPr>
          <a:xfrm>
            <a:off x="4974906" y="5724376"/>
            <a:ext cx="1080000" cy="108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1" name="Picture 80" descr="A picture containing indoor, table, sitting, photo&#10;&#10;Description automatically generated">
            <a:extLst>
              <a:ext uri="{FF2B5EF4-FFF2-40B4-BE49-F238E27FC236}">
                <a16:creationId xmlns:a16="http://schemas.microsoft.com/office/drawing/2014/main" id="{5F319C55-CD10-4990-936A-8622C42B134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 l="2347" t="-550" r="34715" b="550"/>
          <a:stretch/>
        </p:blipFill>
        <p:spPr>
          <a:xfrm>
            <a:off x="832708" y="5735830"/>
            <a:ext cx="1080000" cy="108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976E0AF8-2E80-4B7F-A281-C626A6582601}"/>
              </a:ext>
            </a:extLst>
          </p:cNvPr>
          <p:cNvSpPr/>
          <p:nvPr/>
        </p:nvSpPr>
        <p:spPr>
          <a:xfrm>
            <a:off x="541117" y="7320896"/>
            <a:ext cx="5775766" cy="2262952"/>
          </a:xfrm>
          <a:prstGeom prst="rect">
            <a:avLst/>
          </a:prstGeom>
          <a:solidFill>
            <a:srgbClr val="2C42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>
              <a:solidFill>
                <a:srgbClr val="1F303F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FC4EB54-E922-4356-972D-15C52120B622}"/>
              </a:ext>
            </a:extLst>
          </p:cNvPr>
          <p:cNvSpPr txBox="1"/>
          <p:nvPr/>
        </p:nvSpPr>
        <p:spPr>
          <a:xfrm>
            <a:off x="1723691" y="7367856"/>
            <a:ext cx="3406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ONLINE EVENTS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671B19D-28E7-4531-A31E-44C2957A4C19}"/>
              </a:ext>
            </a:extLst>
          </p:cNvPr>
          <p:cNvSpPr txBox="1"/>
          <p:nvPr/>
        </p:nvSpPr>
        <p:spPr>
          <a:xfrm>
            <a:off x="713781" y="7715271"/>
            <a:ext cx="1766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FCAEB0"/>
                </a:solidFill>
              </a:rPr>
              <a:t>Monday 9</a:t>
            </a:r>
            <a:r>
              <a:rPr lang="en-GB" sz="1100" b="1" baseline="30000" dirty="0">
                <a:solidFill>
                  <a:srgbClr val="FCAEB0"/>
                </a:solidFill>
              </a:rPr>
              <a:t>th</a:t>
            </a:r>
            <a:r>
              <a:rPr lang="en-GB" sz="1100" b="1" dirty="0">
                <a:solidFill>
                  <a:srgbClr val="FCAEB0"/>
                </a:solidFill>
              </a:rPr>
              <a:t> November</a:t>
            </a:r>
          </a:p>
          <a:p>
            <a:pPr algn="ctr"/>
            <a:r>
              <a:rPr lang="en-GB" sz="1000" dirty="0">
                <a:solidFill>
                  <a:srgbClr val="FCAEB0"/>
                </a:solidFill>
              </a:rPr>
              <a:t>6pm – 7pm</a:t>
            </a:r>
          </a:p>
          <a:p>
            <a:pPr algn="ctr"/>
            <a:endParaRPr lang="en-GB" sz="400" dirty="0">
              <a:solidFill>
                <a:srgbClr val="98F888"/>
              </a:solidFill>
            </a:endParaRPr>
          </a:p>
          <a:p>
            <a:pPr algn="ctr"/>
            <a:r>
              <a:rPr lang="en-GB" sz="1050" dirty="0">
                <a:solidFill>
                  <a:srgbClr val="7DC7FF"/>
                </a:solidFill>
              </a:rPr>
              <a:t>Larmor Lecture: </a:t>
            </a:r>
          </a:p>
          <a:p>
            <a:pPr algn="ctr"/>
            <a:r>
              <a:rPr lang="en-GB" sz="1050" dirty="0">
                <a:solidFill>
                  <a:srgbClr val="7DC7FF"/>
                </a:solidFill>
              </a:rPr>
              <a:t>Climate change and cascading risks</a:t>
            </a:r>
          </a:p>
          <a:p>
            <a:pPr algn="ctr"/>
            <a:endParaRPr lang="en-GB" sz="400" dirty="0">
              <a:solidFill>
                <a:srgbClr val="96AA9D"/>
              </a:solidFill>
            </a:endParaRPr>
          </a:p>
          <a:p>
            <a:pPr algn="ctr"/>
            <a:r>
              <a:rPr lang="en-GB" sz="1000" dirty="0">
                <a:solidFill>
                  <a:srgbClr val="96AA9D"/>
                </a:solidFill>
              </a:rPr>
              <a:t>More information here:</a:t>
            </a:r>
          </a:p>
          <a:p>
            <a:pPr algn="ctr"/>
            <a:r>
              <a:rPr lang="en-GB" sz="1000" b="0" i="0" dirty="0">
                <a:solidFill>
                  <a:srgbClr val="96AA9D"/>
                </a:solidFill>
                <a:effectLst/>
              </a:rPr>
              <a:t>http://www.cambridgephilosophicalsociety.org</a:t>
            </a:r>
            <a:endParaRPr lang="en-GB" sz="1000" dirty="0">
              <a:solidFill>
                <a:srgbClr val="96AA9D"/>
              </a:solidFill>
            </a:endParaRPr>
          </a:p>
          <a:p>
            <a:pPr algn="ctr"/>
            <a:endParaRPr lang="en-GB" sz="1000" b="1" dirty="0">
              <a:solidFill>
                <a:srgbClr val="2C4154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0B64B3C-B232-44BA-BE18-9715CAD58AD8}"/>
              </a:ext>
            </a:extLst>
          </p:cNvPr>
          <p:cNvSpPr txBox="1"/>
          <p:nvPr/>
        </p:nvSpPr>
        <p:spPr>
          <a:xfrm>
            <a:off x="2545556" y="7710575"/>
            <a:ext cx="176688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FCAEB0"/>
                </a:solidFill>
              </a:rPr>
              <a:t>Thursday 19</a:t>
            </a:r>
            <a:r>
              <a:rPr lang="en-GB" sz="1100" b="1" baseline="30000" dirty="0">
                <a:solidFill>
                  <a:srgbClr val="FCAEB0"/>
                </a:solidFill>
              </a:rPr>
              <a:t>th</a:t>
            </a:r>
            <a:r>
              <a:rPr lang="en-GB" sz="1100" b="1" dirty="0">
                <a:solidFill>
                  <a:srgbClr val="FCAEB0"/>
                </a:solidFill>
              </a:rPr>
              <a:t> November</a:t>
            </a:r>
          </a:p>
          <a:p>
            <a:pPr algn="ctr"/>
            <a:r>
              <a:rPr lang="en-GB" sz="1000" dirty="0">
                <a:solidFill>
                  <a:srgbClr val="FCAEB0"/>
                </a:solidFill>
              </a:rPr>
              <a:t>7pm – 8.15pm</a:t>
            </a:r>
          </a:p>
          <a:p>
            <a:pPr algn="ctr"/>
            <a:endParaRPr lang="en-GB" sz="400" dirty="0">
              <a:solidFill>
                <a:srgbClr val="98F888"/>
              </a:solidFill>
            </a:endParaRPr>
          </a:p>
          <a:p>
            <a:pPr algn="ctr"/>
            <a:r>
              <a:rPr lang="en-GB" sz="1050" dirty="0">
                <a:solidFill>
                  <a:srgbClr val="7DC7FF"/>
                </a:solidFill>
              </a:rPr>
              <a:t>Richard Dawkins on the meaning of life</a:t>
            </a:r>
          </a:p>
          <a:p>
            <a:pPr algn="ctr"/>
            <a:endParaRPr lang="en-GB" sz="400" dirty="0">
              <a:solidFill>
                <a:srgbClr val="FCAEB0"/>
              </a:solidFill>
            </a:endParaRPr>
          </a:p>
          <a:p>
            <a:pPr algn="ctr"/>
            <a:r>
              <a:rPr lang="en-GB" sz="1000" dirty="0">
                <a:solidFill>
                  <a:srgbClr val="96AA9D"/>
                </a:solidFill>
              </a:rPr>
              <a:t>More information here:</a:t>
            </a:r>
          </a:p>
          <a:p>
            <a:pPr algn="ctr"/>
            <a:r>
              <a:rPr lang="en-GB" sz="1000" dirty="0">
                <a:solidFill>
                  <a:srgbClr val="96AA9D"/>
                </a:solidFill>
              </a:rPr>
              <a:t>https://howtoacademy.com/events/richard-dawkins-on-the-meaning-of-life/</a:t>
            </a:r>
          </a:p>
          <a:p>
            <a:pPr algn="ctr"/>
            <a:endParaRPr lang="en-GB" sz="1100" dirty="0">
              <a:solidFill>
                <a:srgbClr val="FCAEB0"/>
              </a:solidFill>
            </a:endParaRPr>
          </a:p>
          <a:p>
            <a:pPr algn="ctr"/>
            <a:endParaRPr lang="en-GB" sz="1000" b="1" dirty="0">
              <a:solidFill>
                <a:srgbClr val="2C4154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87FC7C5-7615-4091-98E9-B3057D654DE2}"/>
              </a:ext>
            </a:extLst>
          </p:cNvPr>
          <p:cNvSpPr txBox="1"/>
          <p:nvPr/>
        </p:nvSpPr>
        <p:spPr>
          <a:xfrm>
            <a:off x="4380741" y="7710576"/>
            <a:ext cx="17668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FCAEB0"/>
                </a:solidFill>
              </a:rPr>
              <a:t>Thursday 26</a:t>
            </a:r>
            <a:r>
              <a:rPr lang="en-GB" sz="1100" b="1" baseline="30000" dirty="0">
                <a:solidFill>
                  <a:srgbClr val="FCAEB0"/>
                </a:solidFill>
              </a:rPr>
              <a:t>th</a:t>
            </a:r>
            <a:r>
              <a:rPr lang="en-GB" sz="1100" b="1" dirty="0">
                <a:solidFill>
                  <a:srgbClr val="FCAEB0"/>
                </a:solidFill>
              </a:rPr>
              <a:t> November</a:t>
            </a:r>
          </a:p>
          <a:p>
            <a:pPr algn="ctr"/>
            <a:r>
              <a:rPr lang="en-GB" sz="1000" dirty="0">
                <a:solidFill>
                  <a:srgbClr val="FCAEB0"/>
                </a:solidFill>
              </a:rPr>
              <a:t>6pm – 7.30pm</a:t>
            </a:r>
          </a:p>
          <a:p>
            <a:pPr algn="ctr" fontAlgn="base"/>
            <a:endParaRPr lang="en-GB" sz="400" i="0" dirty="0">
              <a:solidFill>
                <a:srgbClr val="98F888"/>
              </a:solidFill>
              <a:effectLst/>
            </a:endParaRPr>
          </a:p>
          <a:p>
            <a:pPr algn="ctr" fontAlgn="base"/>
            <a:r>
              <a:rPr lang="en-GB" sz="1050" i="0" dirty="0">
                <a:solidFill>
                  <a:srgbClr val="7DC7FF"/>
                </a:solidFill>
                <a:effectLst/>
              </a:rPr>
              <a:t>Slowing the Spread: How genomics can help us understand COVID-19</a:t>
            </a:r>
          </a:p>
          <a:p>
            <a:pPr algn="ctr"/>
            <a:r>
              <a:rPr lang="en-GB" sz="1000" dirty="0">
                <a:solidFill>
                  <a:srgbClr val="96AA9D"/>
                </a:solidFill>
              </a:rPr>
              <a:t>More information here:</a:t>
            </a:r>
          </a:p>
          <a:p>
            <a:pPr algn="ctr"/>
            <a:r>
              <a:rPr lang="en-GB" sz="1000" b="0" i="0" dirty="0">
                <a:solidFill>
                  <a:srgbClr val="96AA9D"/>
                </a:solidFill>
                <a:effectLst/>
              </a:rPr>
              <a:t>https://publicengagement.wellcomegenomecampus.org/genome-lates-a-special-human-genome-project-anniversary-season</a:t>
            </a:r>
            <a:endParaRPr lang="en-GB" sz="1000" b="1" dirty="0">
              <a:solidFill>
                <a:srgbClr val="96AA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29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</TotalTime>
  <Words>178</Words>
  <Application>Microsoft Office PowerPoint</Application>
  <PresentationFormat>A4 Paper (210x297 mm)</PresentationFormat>
  <Paragraphs>53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Morwood</dc:creator>
  <cp:lastModifiedBy>Layla Evans</cp:lastModifiedBy>
  <cp:revision>28</cp:revision>
  <dcterms:created xsi:type="dcterms:W3CDTF">2019-11-15T10:09:35Z</dcterms:created>
  <dcterms:modified xsi:type="dcterms:W3CDTF">2020-10-15T10:54:59Z</dcterms:modified>
</cp:coreProperties>
</file>